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9" r:id="rId5"/>
    <p:sldId id="267" r:id="rId6"/>
    <p:sldId id="262" r:id="rId7"/>
    <p:sldId id="270" r:id="rId8"/>
    <p:sldId id="261" r:id="rId9"/>
    <p:sldId id="26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08004239435969"/>
          <c:y val="0.10540345980634716"/>
          <c:w val="0.49339508163986301"/>
          <c:h val="0.789193080387305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6"/>
          </c:dPt>
          <c:dPt>
            <c:idx val="1"/>
            <c:bubble3D val="0"/>
            <c:explosion val="8"/>
          </c:dPt>
          <c:dPt>
            <c:idx val="2"/>
            <c:bubble3D val="0"/>
            <c:explosion val="4"/>
          </c:dPt>
          <c:dPt>
            <c:idx val="3"/>
            <c:bubble3D val="0"/>
            <c:explosion val="4"/>
          </c:dPt>
          <c:dPt>
            <c:idx val="4"/>
            <c:bubble3D val="0"/>
            <c:explosion val="7"/>
          </c:dPt>
          <c:cat>
            <c:numRef>
              <c:f>Лист1!$A$2:$A$6</c:f>
              <c:numCache>
                <c:formatCode>General</c:formatCode>
                <c:ptCount val="5"/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336704" cy="4536504"/>
          </a:xfrm>
        </p:spPr>
        <p:txBody>
          <a:bodyPr/>
          <a:lstStyle/>
          <a:p>
            <a:r>
              <a:rPr lang="ru-RU" sz="2400" dirty="0" smtClean="0"/>
              <a:t>Реализация новых ветеринарных правил убоя животных и ветеринарных правил назначения и проведения ветеринарно-санитарной экспертизы мяса и продуктов убоя (промысла) животных, предназначенных для переработки и (или) </a:t>
            </a:r>
            <a:r>
              <a:rPr lang="ru-RU" sz="2400" dirty="0"/>
              <a:t>реализации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(приказ Минсельхоза России от 28.04.2022 № 269 (далее – приказ № 269)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788024" y="6309320"/>
            <a:ext cx="4248472" cy="432048"/>
          </a:xfrm>
        </p:spPr>
        <p:txBody>
          <a:bodyPr/>
          <a:lstStyle/>
          <a:p>
            <a:r>
              <a:rPr lang="ru-RU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6073739"/>
            <a:ext cx="4608512" cy="101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3" y="189127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944" y="123168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5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06020"/>
            <a:ext cx="8928992" cy="2251579"/>
          </a:xfrm>
        </p:spPr>
        <p:txBody>
          <a:bodyPr/>
          <a:lstStyle/>
          <a:p>
            <a:pPr algn="ctr"/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Благодарю </a:t>
            </a:r>
            <a:b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за внимание!</a:t>
            </a: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1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08752" y="7887"/>
            <a:ext cx="7507664" cy="7649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Основные требования приказа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93448"/>
            <a:ext cx="4248472" cy="292501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75" y="6593449"/>
            <a:ext cx="4104456" cy="1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59" y="18519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14312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14159" y="982559"/>
            <a:ext cx="2051719" cy="129431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Действие Ветеринарных правил </a:t>
            </a:r>
            <a:r>
              <a:rPr lang="ru-RU" sz="1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распространяется</a:t>
            </a:r>
            <a:endParaRPr lang="ru-RU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2023395" y="1284499"/>
            <a:ext cx="411487" cy="49885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02518" y="1124744"/>
            <a:ext cx="6593726" cy="9122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убой животных в целях получения продуктов убоя, предназначенных для личного потребления и не предназначенных для выпуска в обращение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385" y="2360273"/>
            <a:ext cx="1835695" cy="574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убою допускаются животные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448" y="3920545"/>
            <a:ext cx="2051719" cy="17459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Запрещается для использования на пищевые цели направление на убой животных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2518" y="2996953"/>
            <a:ext cx="6593726" cy="3596496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неидентифицированных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больных или подозреваемых в заболевании;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имеющих температуру тела, отличную от нормы;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прошедших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предубойную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выдержку без кормления и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предубойный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ветеринарный осмотр;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прошедших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 (лошади и другие непарнокопытные);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бработанных препаратами или в отношении которых применялись ветеринарные препараты, предназначенные для откорма, лечения до истечения сроков ожидания их выведения из организма;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свиней в течение 30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(птицы – 10 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после скармливания рыбы, рыбных отходов и рыбной муки;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навозными загрязнениями на кожных покровах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2517" y="2039969"/>
            <a:ext cx="6593726" cy="9569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поступившие из мест, в которых отсутствуют запреты на вывоз животных (карантин, иные ограничения);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ветеринарные сопроводительные документы</a:t>
            </a:r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2013746" y="4465437"/>
            <a:ext cx="411487" cy="49885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2013747" y="2331949"/>
            <a:ext cx="411487" cy="498853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40105" y="-21265"/>
            <a:ext cx="7520580" cy="7543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Продолжительность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предубойной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выдержки согласно приказу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25344"/>
            <a:ext cx="4248472" cy="432048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685" y="-49061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" y="1083575"/>
            <a:ext cx="2051719" cy="140932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1749" y="4437112"/>
            <a:ext cx="8748464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ru-RU" sz="16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Поение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животных прекращается не менее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чем за 3 часа до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убоя</a:t>
            </a:r>
          </a:p>
          <a:p>
            <a:endParaRPr lang="ru-RU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Предубойный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ветеринарный осмотр осуществляется специалистами в области ветеринарии - уполномоченными лицами органов и организаций, входящих в систему Государственной ветеринарной службы Российской Федерации 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37384841"/>
              </p:ext>
            </p:extLst>
          </p:nvPr>
        </p:nvGraphicFramePr>
        <p:xfrm>
          <a:off x="1763688" y="1109646"/>
          <a:ext cx="5208240" cy="325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918912" y="1216351"/>
            <a:ext cx="3885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кролики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нутрии – не менее 5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2031231"/>
            <a:ext cx="3851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птица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6-12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 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птица водоплавающая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4-6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8912" y="3421913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свиньи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10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36" y="3165453"/>
            <a:ext cx="2869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КРС,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яки, козы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овцы,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олени, верблюды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 менее 15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36" y="1214093"/>
            <a:ext cx="3013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лошади, ослы, мулы, лошаки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 менее 24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43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25344"/>
            <a:ext cx="4248472" cy="432048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62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952" y="-44111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658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7501" y="5589240"/>
            <a:ext cx="8928995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понятием «иные места, предназначенные для убоя животных» подразумеваются места убоя, не являющиеся производственными объектами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77124" y="1771098"/>
            <a:ext cx="2376264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Пункт 16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0" y="2203146"/>
            <a:ext cx="4392491" cy="324207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 местах убоя животных: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соблюдение процессов убоя и применение технологических приемов, исключающих загрязнение поверхности туш (тушек);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разделение процессов убоя: обездвиживание, обескровливание,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забеловка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съемка шкур (для свиней в шкуре ошпаривание или опалка и очистка туш).</a:t>
            </a:r>
            <a:endParaRPr lang="ru-RU" sz="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Нутровка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(потрошение) производится не позднее 30-40 мин. после обездвиживания и оглушения животного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72830" y="2348880"/>
            <a:ext cx="4463666" cy="30963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 местах убоя животных выделяются отдельные места:</a:t>
            </a:r>
          </a:p>
          <a:p>
            <a:endParaRPr lang="ru-RU" sz="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предубойного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осмотра;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карантинирования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животных;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опорожнения желудков, забеловки, съемки шкур, нутровки и зачистки туш;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проведения ВСЭ;</a:t>
            </a: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для сбора ветеринарных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конфискатов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Места убоя животных обеспечиваются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водой, моечными и </a:t>
            </a:r>
            <a:r>
              <a:rPr lang="ru-RU" sz="15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дезсредствами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уборочным инвентарем, оборудованием для осуществления убоя животных </a:t>
            </a:r>
          </a:p>
        </p:txBody>
      </p:sp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822912" y="-3862"/>
            <a:ext cx="7500040" cy="75433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Требования к местам убоя животных согласно приказу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5987" y="923980"/>
            <a:ext cx="8639300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Места убоя животных должны соответствовать требованиям </a:t>
            </a:r>
          </a:p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15 и 16 Ветеринарных правил убоя животных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2953" y="1784000"/>
            <a:ext cx="2376264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Пункт 15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Разъяснения обязательных требований  приказа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912393" y="6525344"/>
            <a:ext cx="4248472" cy="432048"/>
          </a:xfrm>
        </p:spPr>
        <p:txBody>
          <a:bodyPr>
            <a:normAutofit/>
          </a:bodyPr>
          <a:lstStyle/>
          <a:p>
            <a:pPr algn="ct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7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60561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7505" y="1231435"/>
            <a:ext cx="3672407" cy="11238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должен проводиться убой продуктивных животных с целью дальнейшей реализации мяса и продуктов убоя?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6200000">
            <a:off x="3960531" y="1407010"/>
            <a:ext cx="411487" cy="77272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96742" y="1231435"/>
            <a:ext cx="44672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 специально отведенных местах </a:t>
            </a:r>
          </a:p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 иных местах, предназначенных для убоя животных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5" y="2462635"/>
            <a:ext cx="3672407" cy="10738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Допустимо ли считать срок предубойной выдержки с момента начала «голодной» выдержки в хозяйстве?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45304" y="2207452"/>
            <a:ext cx="4598696" cy="1716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проведения предубойной выдержки животных может быть проведена как в хозяйстве, в котором содержатся животные, так и в местах убоя животных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5" y="3924200"/>
            <a:ext cx="3663100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ли повторное ВСЭ мяса и продуктов убоя?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52637" y="3924200"/>
            <a:ext cx="4483859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установления факта фальсификации и отсутствие прослеживаемости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04" y="2796021"/>
            <a:ext cx="774700" cy="41433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04" y="4156612"/>
            <a:ext cx="774700" cy="41433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604" y="5357098"/>
            <a:ext cx="774700" cy="41433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07505" y="5160122"/>
            <a:ext cx="3663099" cy="9331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Куда наносится оттиск ветеринарного клейма: на транспортную или потребительскую упаковку?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17549" y="5160122"/>
            <a:ext cx="4526452" cy="122120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невозможности нанесения клейма на мясо и продукты убоя допускается его нанесение на потребительскую или транспортную упаковку, в т.ч. типографским способом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43567"/>
            <a:ext cx="4248472" cy="432047"/>
          </a:xfrm>
        </p:spPr>
        <p:txBody>
          <a:bodyPr>
            <a:normAutofit/>
          </a:bodyPr>
          <a:lstStyle/>
          <a:p>
            <a:pPr algn="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Нашивка 5"/>
          <p:cNvSpPr/>
          <p:nvPr/>
        </p:nvSpPr>
        <p:spPr>
          <a:xfrm>
            <a:off x="163619" y="970428"/>
            <a:ext cx="5756809" cy="2098532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Подготовлена памятка для населения по убою сельскохозяйственного </a:t>
            </a:r>
            <a:r>
              <a:rPr lang="ru-RU" sz="17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скота, которая </a:t>
            </a:r>
            <a:r>
              <a:rPr lang="ru-RU" sz="17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направлена Главам муниципальных образований с целью доведения до сведения населения и всех заинтересованных лиц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143897" y="3212976"/>
            <a:ext cx="5776532" cy="144016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Проведена работа со специалистами ОГБУ СББЖ, подведомственными службе ветеринарии, по исполнению требований Ветеринарных правил</a:t>
            </a: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87230" y="4797152"/>
            <a:ext cx="5608906" cy="1584176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Изготовлены </a:t>
            </a:r>
            <a:r>
              <a:rPr lang="ru-RU" sz="1600" b="1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используются новые овальные клейма и ветеринарные 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штампы, предназначенные для клеймения мяса и продуктов убоя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a.borzenko\Desktop\Для презентации\Памят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414" y="876337"/>
            <a:ext cx="2885530" cy="3992823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.borzenko\Desktop\Для презентации\клеймо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736" y="4941843"/>
            <a:ext cx="1920886" cy="143948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Разъяснения обязательных требований  приказа № 269</a:t>
            </a:r>
          </a:p>
        </p:txBody>
      </p:sp>
    </p:spTree>
    <p:extLst>
      <p:ext uri="{BB962C8B-B14F-4D97-AF65-F5344CB8AC3E}">
        <p14:creationId xmlns:p14="http://schemas.microsoft.com/office/powerpoint/2010/main" val="2581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95528" y="6543567"/>
            <a:ext cx="4248472" cy="432047"/>
          </a:xfrm>
        </p:spPr>
        <p:txBody>
          <a:bodyPr>
            <a:normAutofit/>
          </a:bodyPr>
          <a:lstStyle/>
          <a:p>
            <a:pPr algn="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Памятка для населения по убою с.-х. животных согласно требованиям приказа № 269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908720"/>
            <a:ext cx="74523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убой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продуктивных животных,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мясо которых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предназначены для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использования в пищевых целях,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производится в специально отведенных для этих целей местах (убойных пунктах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транспортировка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животного к месту убоя осуществляется при наличии ветеринарных сопроводительных документов (ВСД) специализированным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транспортом;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кузов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автомашины должен быть чистым,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борта -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ровные, без острых предметов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имеющие соответствующую высоту,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гладкий,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 щелей, закрыт слоем подстилки (из соломы, опилок и т.п.) или иметь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деревянный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настил;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ВСД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выдаются государственной ветеринарной службой по месту содержания животных.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получения ВСД на животное, направляемое на убой, владелец животного должен подтвердить, что животное не подвергалось воздействию гормональных, стимулирующих препаратов, антибиотиков и других лекарственных препаратов, введенных перед убоем до истечения сроков их выведения из организма животного (в форме расписки, заявления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животные должны быть исследованы на: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КРС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туберкулез, бруцеллез, лейкоз; 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МРС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бруцеллез; 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свиньи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(свиноматки и производители) - бруцеллез,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туберкулез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    эпизоотическим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показателям); 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лошади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сап, бруцеллез, ИНАН, случная болезнь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лошадей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животные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должны быть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вакцинированы: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КРС, МРС,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лошади - против сибирской язвы;</a:t>
            </a:r>
          </a:p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свиньи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классическая чума свиней (КЧС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700808"/>
            <a:ext cx="1368152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Выдержки из Памятки для населения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18" y="1224965"/>
            <a:ext cx="2299362" cy="230425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23528" y="2403895"/>
            <a:ext cx="1587162" cy="153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8957" y="1069285"/>
            <a:ext cx="4505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Иркутской области функционирует лабораторий </a:t>
            </a:r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ВСЭ: </a:t>
            </a:r>
          </a:p>
          <a:p>
            <a:pPr lvl="0" algn="ctr"/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01.01.2023)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46695" y="4149080"/>
            <a:ext cx="230425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81800" y="1984552"/>
            <a:ext cx="2692526" cy="254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государственных ветеринарных учреждениях (ОГБУ СББЖ)</a:t>
            </a: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на предприятиях торговли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5090">
            <a:off x="1846913" y="2372850"/>
            <a:ext cx="618129" cy="68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74303">
            <a:off x="1859713" y="3239564"/>
            <a:ext cx="621094" cy="68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2109" y="4941168"/>
            <a:ext cx="7730332" cy="7200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ВСЭ проводится на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убойном предприятии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ркутской области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3747795"/>
            <a:ext cx="3174279" cy="5040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Задействовано 54 ветеринарных специалистов</a:t>
            </a:r>
            <a:endParaRPr lang="ru-RU" sz="1600" b="1" dirty="0">
              <a:solidFill>
                <a:schemeClr val="tx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23528" y="2403895"/>
            <a:ext cx="1587162" cy="1530767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Ветеринарно-санитарная экспертиза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1" name="Текст 4"/>
          <p:cNvSpPr txBox="1">
            <a:spLocks/>
          </p:cNvSpPr>
          <p:nvPr/>
        </p:nvSpPr>
        <p:spPr>
          <a:xfrm>
            <a:off x="4898894" y="6525344"/>
            <a:ext cx="4248472" cy="432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i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4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18957" y="2924944"/>
            <a:ext cx="340496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10920"/>
              </p:ext>
            </p:extLst>
          </p:nvPr>
        </p:nvGraphicFramePr>
        <p:xfrm>
          <a:off x="369437" y="1133067"/>
          <a:ext cx="6096000" cy="1359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232248"/>
                <a:gridCol w="1127448"/>
              </a:tblGrid>
              <a:tr h="711757">
                <a:tc rowSpan="2"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Всего: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44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(по оперативным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данным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службы ветеринарии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Предприятия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«закрытого типа»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Оказывают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услуги населению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C:\Users\a.borzenko\Desktop\Для презентации\blog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99259"/>
            <a:ext cx="3482509" cy="19607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56667"/>
              </p:ext>
            </p:extLst>
          </p:nvPr>
        </p:nvGraphicFramePr>
        <p:xfrm>
          <a:off x="251520" y="3382144"/>
          <a:ext cx="4693248" cy="241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253088"/>
              </a:tblGrid>
              <a:tr h="3444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РАЙОН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ХОЗ.СУБЪЕКТ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Зиминский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1) СПК «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Окинский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09547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Усольский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2) АО «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Усольские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мясопродукты»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3) ИП Глава К(Ф)Х Шмидт Н.Н.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Нукутский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4) СССПК «Спектр»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Чунский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5) ИП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Глава К(Ф)Х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Бурыгина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И.Б.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4440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Эхирит-Булагатский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6) ООО «Усть-Ордынский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м/к»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14" name="Picture 2" descr="C:\Users\a.borzenko\Documents\Обои\Паводок\В.И. Борзенко\Рисунок герб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2911" cy="754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-21060"/>
            <a:ext cx="1139056" cy="113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Заголовок 3"/>
          <p:cNvSpPr>
            <a:spLocks noGrp="1"/>
          </p:cNvSpPr>
          <p:nvPr>
            <p:ph type="title"/>
          </p:nvPr>
        </p:nvSpPr>
        <p:spPr>
          <a:xfrm>
            <a:off x="781898" y="-10990"/>
            <a:ext cx="7534518" cy="7732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Хозяйствующие субъекты, осуществляющие убой с.-х. животных на территории области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2784" y="2923120"/>
            <a:ext cx="3723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Оказывают услуги населению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углом 2"/>
          <p:cNvSpPr/>
          <p:nvPr/>
        </p:nvSpPr>
        <p:spPr>
          <a:xfrm rot="10800000">
            <a:off x="5084620" y="2739550"/>
            <a:ext cx="1062992" cy="5529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Текст 4"/>
          <p:cNvSpPr txBox="1">
            <a:spLocks/>
          </p:cNvSpPr>
          <p:nvPr/>
        </p:nvSpPr>
        <p:spPr>
          <a:xfrm>
            <a:off x="4895528" y="6543567"/>
            <a:ext cx="4248472" cy="4320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i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Служба ветеринарии Иркутской области</a:t>
            </a:r>
            <a:endParaRPr lang="ru-RU" sz="1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3742</TotalTime>
  <Words>1043</Words>
  <Application>Microsoft Office PowerPoint</Application>
  <PresentationFormat>Экран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Tradeshow</vt:lpstr>
      <vt:lpstr>Реализация новых ветеринарных правил убоя животных и ветеринарных правил назначения и проведения ветеринарно-санитарной экспертизы мяса и продуктов убоя (промысла) животных, предназначенных для переработки и (или) реализации  (приказ Минсельхоза России от 28.04.2022 № 269 (далее – приказ № 269)</vt:lpstr>
      <vt:lpstr>Основные требования приказа № 269</vt:lpstr>
      <vt:lpstr>Продолжительность предубойной выдержки согласно приказу № 269</vt:lpstr>
      <vt:lpstr>Требования к местам убоя животных согласно приказу № 269</vt:lpstr>
      <vt:lpstr>Разъяснения обязательных требований  приказа № 269</vt:lpstr>
      <vt:lpstr>Разъяснения обязательных требований  приказа № 269</vt:lpstr>
      <vt:lpstr>Памятка для населения по убою с.-х. животных согласно требованиям приказа № 269</vt:lpstr>
      <vt:lpstr>Ветеринарно-санитарная экспертиза </vt:lpstr>
      <vt:lpstr>Хозяйствующие субъекты, осуществляющие убой с.-х. животных на территории области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новых ветеринарных правил убоя животных и ветеринарных правил назначения и прведения ветеринарно-санитареой экспертизы мяса и прдуктов убоя</dc:title>
  <dc:creator>Борзенко Александра Владимировна</dc:creator>
  <cp:lastModifiedBy>Александра Владимировна Борзенко</cp:lastModifiedBy>
  <cp:revision>73</cp:revision>
  <dcterms:created xsi:type="dcterms:W3CDTF">2023-03-21T01:47:02Z</dcterms:created>
  <dcterms:modified xsi:type="dcterms:W3CDTF">2023-11-21T07:03:10Z</dcterms:modified>
</cp:coreProperties>
</file>